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70" r:id="rId4"/>
    <p:sldId id="268" r:id="rId5"/>
    <p:sldId id="258" r:id="rId6"/>
    <p:sldId id="271" r:id="rId7"/>
    <p:sldId id="259" r:id="rId8"/>
    <p:sldId id="272" r:id="rId9"/>
    <p:sldId id="273" r:id="rId10"/>
    <p:sldId id="274" r:id="rId11"/>
    <p:sldId id="275" r:id="rId12"/>
    <p:sldId id="265" r:id="rId13"/>
    <p:sldId id="276" r:id="rId14"/>
    <p:sldId id="261" r:id="rId15"/>
    <p:sldId id="278" r:id="rId16"/>
    <p:sldId id="277" r:id="rId17"/>
    <p:sldId id="262" r:id="rId18"/>
    <p:sldId id="279" r:id="rId19"/>
    <p:sldId id="280" r:id="rId20"/>
    <p:sldId id="283" r:id="rId21"/>
    <p:sldId id="285" r:id="rId22"/>
    <p:sldId id="266" r:id="rId23"/>
    <p:sldId id="267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E75D87-D207-984A-8E5B-09FDFC0A26DF}" v="52" dt="2024-08-21T04:08:52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2"/>
    <p:restoredTop sz="94874"/>
  </p:normalViewPr>
  <p:slideViewPr>
    <p:cSldViewPr snapToGrid="0">
      <p:cViewPr varScale="1">
        <p:scale>
          <a:sx n="87" d="100"/>
          <a:sy n="87" d="100"/>
        </p:scale>
        <p:origin x="16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695ED-FDD8-7B4B-9F59-B60DDC73C8F5}" type="datetimeFigureOut">
              <a:rPr kumimoji="1" lang="ko-KR" altLang="en-US" smtClean="0"/>
              <a:t>2024. 8. 21.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304E2-8658-3B48-9E5E-8969F8D5C76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7669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MASS </a:t>
            </a:r>
            <a:r>
              <a:rPr kumimoji="1" lang="ko-KR" altLang="en-US" dirty="0"/>
              <a:t>패키지의 </a:t>
            </a:r>
            <a:r>
              <a:rPr kumimoji="1" lang="en-US" altLang="ko-KR" dirty="0" err="1"/>
              <a:t>lda</a:t>
            </a:r>
            <a:r>
              <a:rPr kumimoji="1" lang="en-US" altLang="ko-KR" dirty="0"/>
              <a:t>()</a:t>
            </a:r>
            <a:r>
              <a:rPr kumimoji="1" lang="ko-KR" altLang="en-US" dirty="0"/>
              <a:t>함수 사용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304E2-8658-3B48-9E5E-8969F8D5C762}" type="slidenum">
              <a:rPr kumimoji="1" lang="ko-KR" altLang="en-US" smtClean="0"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92173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MASS </a:t>
            </a:r>
            <a:r>
              <a:rPr kumimoji="1" lang="ko-KR" altLang="en-US" dirty="0"/>
              <a:t>패키지의 </a:t>
            </a:r>
            <a:r>
              <a:rPr kumimoji="1" lang="en-US" altLang="ko-KR" dirty="0" err="1"/>
              <a:t>lda</a:t>
            </a:r>
            <a:r>
              <a:rPr kumimoji="1" lang="en-US" altLang="ko-KR" dirty="0"/>
              <a:t>()</a:t>
            </a:r>
            <a:r>
              <a:rPr kumimoji="1" lang="ko-KR" altLang="en-US" dirty="0"/>
              <a:t>함수 사용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304E2-8658-3B48-9E5E-8969F8D5C762}" type="slidenum">
              <a:rPr kumimoji="1" lang="ko-KR" altLang="en-US" smtClean="0"/>
              <a:t>10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0371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MASS </a:t>
            </a:r>
            <a:r>
              <a:rPr kumimoji="1" lang="ko-KR" altLang="en-US" dirty="0"/>
              <a:t>패키지의 </a:t>
            </a:r>
            <a:r>
              <a:rPr kumimoji="1" lang="en-US" altLang="ko-KR" dirty="0" err="1"/>
              <a:t>lda</a:t>
            </a:r>
            <a:r>
              <a:rPr kumimoji="1" lang="en-US" altLang="ko-KR" dirty="0"/>
              <a:t>()</a:t>
            </a:r>
            <a:r>
              <a:rPr kumimoji="1" lang="ko-KR" altLang="en-US" dirty="0"/>
              <a:t>함수 사용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304E2-8658-3B48-9E5E-8969F8D5C762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0248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304E2-8658-3B48-9E5E-8969F8D5C762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64802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Feature </a:t>
            </a:r>
            <a:r>
              <a:rPr kumimoji="1" lang="ko-KR" altLang="en-US" dirty="0"/>
              <a:t>개수가 줄어들면 당연히 정확도가 낮게 나오고</a:t>
            </a:r>
            <a:r>
              <a:rPr kumimoji="1" lang="en-US" altLang="ko-KR" dirty="0"/>
              <a:t>(bias</a:t>
            </a:r>
            <a:r>
              <a:rPr kumimoji="1" lang="ko-KR" altLang="en-US" dirty="0"/>
              <a:t>가 커서</a:t>
            </a:r>
            <a:r>
              <a:rPr kumimoji="1" lang="en-US" altLang="ko-KR" dirty="0"/>
              <a:t>),</a:t>
            </a:r>
            <a:r>
              <a:rPr kumimoji="1" lang="ko-KR" altLang="en-US" dirty="0"/>
              <a:t> </a:t>
            </a:r>
            <a:r>
              <a:rPr kumimoji="1" lang="en-US" altLang="ko-KR" dirty="0"/>
              <a:t>feature </a:t>
            </a:r>
            <a:r>
              <a:rPr kumimoji="1" lang="ko-KR" altLang="en-US" dirty="0"/>
              <a:t>개수가 너무 많아도 예측이 잘 안된다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304E2-8658-3B48-9E5E-8969F8D5C762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71052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Optimizing lambda, vertical lines are min and </a:t>
            </a:r>
            <a:r>
              <a:rPr kumimoji="1" lang="en-US" altLang="ko-KR" dirty="0" err="1"/>
              <a:t>lse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304E2-8658-3B48-9E5E-8969F8D5C762}" type="slidenum">
              <a:rPr kumimoji="1" lang="ko-KR" altLang="en-US" smtClean="0"/>
              <a:t>21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3283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08CDC5-2C63-AD39-2536-6A5D344E9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4EFA670-705F-E524-F1E9-48FF413A9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369F03-3098-4C7C-724D-788325707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DA13-4C94-814F-A962-C1EFE58FFF9D}" type="datetimeFigureOut">
              <a:rPr kumimoji="1" lang="ko-KR" altLang="en-US" smtClean="0"/>
              <a:t>2024. 8. 21.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EBD825-4CB0-7472-907B-EB79D0EB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F34488-8840-1283-A71B-203B5AC8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BB1C-2537-EC46-AF0C-A193F4722F1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0027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418E7F-9B74-B185-6B19-7B6A2D2D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088CBCE-5544-9BFA-59EE-A24A11D5F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97C678-5A45-2413-E32B-4422FAF7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DA13-4C94-814F-A962-C1EFE58FFF9D}" type="datetimeFigureOut">
              <a:rPr kumimoji="1" lang="ko-KR" altLang="en-US" smtClean="0"/>
              <a:t>2024. 8. 21.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3F84C3-E2DD-299C-D0D2-E5A6C1F99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C7E780-DA51-C3B1-675B-090016F0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BB1C-2537-EC46-AF0C-A193F4722F1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2741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630A55D-51C4-02A1-3F13-593B8F4E5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92C11D0-FEFB-4608-D4A2-8D3E37EE5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F4D88D-B7D5-6189-02E9-8F5E1EDA0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DA13-4C94-814F-A962-C1EFE58FFF9D}" type="datetimeFigureOut">
              <a:rPr kumimoji="1" lang="ko-KR" altLang="en-US" smtClean="0"/>
              <a:t>2024. 8. 21.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8C2DB1-09F0-D3D1-B864-1B4B8F24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6CB80F-9CE6-8D13-9CBC-FC356258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BB1C-2537-EC46-AF0C-A193F4722F1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4934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F31687-64D6-FAB9-8FE1-761274A9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3A3E69-9C99-6265-5588-1C42C599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AAFDE21-ABDF-998B-CEF9-1D3EB327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DA13-4C94-814F-A962-C1EFE58FFF9D}" type="datetimeFigureOut">
              <a:rPr kumimoji="1" lang="ko-KR" altLang="en-US" smtClean="0"/>
              <a:t>2024. 8. 21.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B0BBAC-AB9F-BE10-3D74-4FBD4FB5E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2CD9BCA-279F-1A8A-4DF3-3428917B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BB1C-2537-EC46-AF0C-A193F4722F1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0279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1BF227-AFF5-482E-303C-3FE233269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BD07D9-39FA-D3B8-DF6D-7FCDC9AE4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456C34-2FDF-4377-B025-E126BE359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DA13-4C94-814F-A962-C1EFE58FFF9D}" type="datetimeFigureOut">
              <a:rPr kumimoji="1" lang="ko-KR" altLang="en-US" smtClean="0"/>
              <a:t>2024. 8. 21.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1356BF-89AC-73EF-1972-FCCE4FC9B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51E294-5462-5E31-490B-C22F1FD9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BB1C-2537-EC46-AF0C-A193F4722F1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7092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5790F5-780A-985D-A12A-807CA62A7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AAB9D1-6D4A-91DC-62C5-4B0DF7841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1E8F5EA-60D9-345D-F5E3-DE07C04F6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00956E1-379D-8468-A3C0-06E20B75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DA13-4C94-814F-A962-C1EFE58FFF9D}" type="datetimeFigureOut">
              <a:rPr kumimoji="1" lang="ko-KR" altLang="en-US" smtClean="0"/>
              <a:t>2024. 8. 21.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9A8A9A4-CC27-02F1-113D-9D584935E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EEA3EF8-152C-080E-D68B-139443D7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BB1C-2537-EC46-AF0C-A193F4722F1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3502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234B25-46E6-DA30-0DB8-1E28AEA7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4A0C371-F748-C46F-E6B3-3EDB57EDF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516A773-B814-FA4D-FF8D-45FBF0FE2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1F94DBF-77FF-EA8C-2E2A-36860997F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AB5255A-70E6-126F-B715-FC9E6031C4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FECFA8F-6958-ABA4-A2FA-3EB3F43C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DA13-4C94-814F-A962-C1EFE58FFF9D}" type="datetimeFigureOut">
              <a:rPr kumimoji="1" lang="ko-KR" altLang="en-US" smtClean="0"/>
              <a:t>2024. 8. 21.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6AF4B56-71AC-82AD-C1D2-7668F19EF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31A5D4A-27F3-B746-619B-8BC3833D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BB1C-2537-EC46-AF0C-A193F4722F1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3576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CCC277-1CB0-8D10-6B56-E7FE2204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21FDDC6-C922-AF26-7859-3988DB11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DA13-4C94-814F-A962-C1EFE58FFF9D}" type="datetimeFigureOut">
              <a:rPr kumimoji="1" lang="ko-KR" altLang="en-US" smtClean="0"/>
              <a:t>2024. 8. 21.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D3DA45E-AFBF-C0C6-D8EB-1EC68F16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292ADC6-1327-67CE-3F3A-44050540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BB1C-2537-EC46-AF0C-A193F4722F1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1669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840E5BA-E224-D099-CA8B-C1BDDF1B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DA13-4C94-814F-A962-C1EFE58FFF9D}" type="datetimeFigureOut">
              <a:rPr kumimoji="1" lang="ko-KR" altLang="en-US" smtClean="0"/>
              <a:t>2024. 8. 21.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2D6ACF6-95AB-91FF-E93D-A328D965D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B3F809-CE54-F541-3D6D-70386654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BB1C-2537-EC46-AF0C-A193F4722F1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8493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EBF53E-6F43-8DB9-3D86-216F3C74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99526D-5383-45F0-959D-E6DACE16C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6D61341-65C1-9785-A0BE-A599CBA94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819FA1-C6CE-293F-146B-852FAA01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DA13-4C94-814F-A962-C1EFE58FFF9D}" type="datetimeFigureOut">
              <a:rPr kumimoji="1" lang="ko-KR" altLang="en-US" smtClean="0"/>
              <a:t>2024. 8. 21.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0D1AC3E-A231-4BFF-2081-7C8206A5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23A8CF-CAE4-9761-54AF-0D2C15A5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BB1C-2537-EC46-AF0C-A193F4722F1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6439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0D1CA-352D-2E64-41C4-820C7BEC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5482045-0B83-D1EE-8D27-19BB36F35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A3F43B6-AE30-2415-64A9-54FC6601C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91685DB-735A-D1F7-E740-9D8C1666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DA13-4C94-814F-A962-C1EFE58FFF9D}" type="datetimeFigureOut">
              <a:rPr kumimoji="1" lang="ko-KR" altLang="en-US" smtClean="0"/>
              <a:t>2024. 8. 21.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F93286F-8AFA-5C45-B7FE-DD9B9A8BB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15E5489-043B-37FA-9588-EA13C620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BB1C-2537-EC46-AF0C-A193F4722F1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3734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6C1B022-A02A-6D70-1B6F-8229699F6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AE46BD8-91D6-24F6-E982-7A836D380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C2DCDE-D182-D1B0-13C5-8DCB6FACA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E4DA13-4C94-814F-A962-C1EFE58FFF9D}" type="datetimeFigureOut">
              <a:rPr kumimoji="1" lang="ko-KR" altLang="en-US" smtClean="0"/>
              <a:t>2024. 8. 21.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ACB9F2-E2F7-00DF-84EE-5C500C01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466520-6617-8452-5FE0-002B225EA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F8BB1C-2537-EC46-AF0C-A193F4722F1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2566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0A946B-963E-BDF8-D59B-66DA4270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2610" y="1817370"/>
            <a:ext cx="6336029" cy="1608650"/>
          </a:xfrm>
        </p:spPr>
        <p:txBody>
          <a:bodyPr>
            <a:normAutofit/>
          </a:bodyPr>
          <a:lstStyle/>
          <a:p>
            <a:pPr algn="r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Chapter 12 </a:t>
            </a:r>
            <a:b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Supervised Learning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5515A0-28F4-2915-46D7-ED1F65980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686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E10F3893-B84D-D7E3-CB8D-2FE7A0A56AA2}"/>
              </a:ext>
            </a:extLst>
          </p:cNvPr>
          <p:cNvSpPr txBox="1">
            <a:spLocks/>
          </p:cNvSpPr>
          <p:nvPr/>
        </p:nvSpPr>
        <p:spPr>
          <a:xfrm>
            <a:off x="5642609" y="5160234"/>
            <a:ext cx="6336029" cy="522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Presenter: </a:t>
            </a:r>
            <a:r>
              <a:rPr kumimoji="1" lang="en-US" altLang="ko-KR" sz="2400" dirty="0" err="1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Hyejeong</a:t>
            </a: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 Ryu</a:t>
            </a:r>
            <a:endParaRPr kumimoji="1" lang="ko-KR" altLang="en-US" sz="2400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E7764938-B2EE-BECC-1A3A-B7E09F0E7371}"/>
              </a:ext>
            </a:extLst>
          </p:cNvPr>
          <p:cNvSpPr txBox="1">
            <a:spLocks/>
          </p:cNvSpPr>
          <p:nvPr/>
        </p:nvSpPr>
        <p:spPr>
          <a:xfrm>
            <a:off x="5642609" y="3358279"/>
            <a:ext cx="6336029" cy="522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kumimoji="1" lang="en-US" altLang="ko-KR" sz="2800" b="1" dirty="0">
                <a:solidFill>
                  <a:schemeClr val="bg1">
                    <a:lumMod val="50000"/>
                  </a:schemeClr>
                </a:solidFill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Modern Statistics For Modern Biology</a:t>
            </a:r>
            <a:endParaRPr kumimoji="1" lang="ko-KR" altLang="en-US" sz="2800" b="1" dirty="0">
              <a:solidFill>
                <a:schemeClr val="bg1">
                  <a:lumMod val="50000"/>
                </a:schemeClr>
              </a:solidFill>
              <a:latin typeface="Sinhala Sangam MN" pitchFamily="2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70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0A946B-963E-BDF8-D59B-66DA4270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703820" cy="934280"/>
          </a:xfrm>
        </p:spPr>
        <p:txBody>
          <a:bodyPr>
            <a:normAutofit/>
          </a:bodyPr>
          <a:lstStyle/>
          <a:p>
            <a:pPr algn="l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12.3.1 Diabetes data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8F0B43E3-01CA-9EFB-6A6B-73C3C46F6C60}"/>
              </a:ext>
            </a:extLst>
          </p:cNvPr>
          <p:cNvSpPr txBox="1">
            <a:spLocks/>
          </p:cNvSpPr>
          <p:nvPr/>
        </p:nvSpPr>
        <p:spPr>
          <a:xfrm>
            <a:off x="537283" y="965230"/>
            <a:ext cx="11422233" cy="6405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Visualization!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7E68BBF-1EAF-862B-92AA-A03F0E4DB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" y="1738168"/>
            <a:ext cx="6375400" cy="13589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6D8337E-5296-E626-CDDB-5B1809982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10" y="3097068"/>
            <a:ext cx="6807200" cy="1143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2AD6219-1FFB-8A1B-D011-5B92984A5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10" y="4240067"/>
            <a:ext cx="6549390" cy="102253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EEF39B1-9F80-132A-FF30-3D34E025E8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210" y="5383067"/>
            <a:ext cx="5207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29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0A946B-963E-BDF8-D59B-66DA4270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703820" cy="934280"/>
          </a:xfrm>
        </p:spPr>
        <p:txBody>
          <a:bodyPr>
            <a:normAutofit/>
          </a:bodyPr>
          <a:lstStyle/>
          <a:p>
            <a:pPr algn="l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12.3.1 Diabetes data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8F0B43E3-01CA-9EFB-6A6B-73C3C46F6C60}"/>
              </a:ext>
            </a:extLst>
          </p:cNvPr>
          <p:cNvSpPr txBox="1">
            <a:spLocks/>
          </p:cNvSpPr>
          <p:nvPr/>
        </p:nvSpPr>
        <p:spPr>
          <a:xfrm>
            <a:off x="537283" y="965230"/>
            <a:ext cx="11422233" cy="6405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Visualization!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30BC67C-9FFA-0C06-564A-2D20F514F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59" y="1605738"/>
            <a:ext cx="6870700" cy="11176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82A9C30-168B-99BD-33FB-D3FBCCDED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99" y="2723338"/>
            <a:ext cx="5549900" cy="20574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79BFE5B-88D8-2CBF-FDC3-FB48441D6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99" y="4780738"/>
            <a:ext cx="6832600" cy="17907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D827A9A-C218-E7EE-1B28-8DBAB7DE6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8581" y="1185079"/>
            <a:ext cx="6539345" cy="539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0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0A946B-963E-BDF8-D59B-66DA4270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5845"/>
            <a:ext cx="12481560" cy="1478826"/>
          </a:xfrm>
        </p:spPr>
        <p:txBody>
          <a:bodyPr>
            <a:noAutofit/>
          </a:bodyPr>
          <a:lstStyle/>
          <a:p>
            <a:pPr algn="l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12.3.2 Predicting embryonic cell state </a:t>
            </a:r>
            <a:b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from gene expression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1D37541D-24BE-92AC-68DC-840F2338B828}"/>
              </a:ext>
            </a:extLst>
          </p:cNvPr>
          <p:cNvSpPr txBox="1">
            <a:spLocks/>
          </p:cNvSpPr>
          <p:nvPr/>
        </p:nvSpPr>
        <p:spPr>
          <a:xfrm>
            <a:off x="529663" y="1538889"/>
            <a:ext cx="11422233" cy="1689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Assuming that we already know that the four genes FN1, TIMD2, GATA4, SOX7 are relevant to the classification task,  we will build a classifier that predicts the developmental time(embryonic days: E3.25, E3.5, E4.5)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1" lang="en-US" altLang="ko-KR" sz="24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1BFECBF-A272-49A1-765A-BE4F68982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947" y="2951879"/>
            <a:ext cx="4558144" cy="356482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7455B13-4094-5FA5-8433-ADAC29DED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495" y="1353437"/>
            <a:ext cx="6539009" cy="539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9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0A946B-963E-BDF8-D59B-66DA4270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5845"/>
            <a:ext cx="12481560" cy="1478826"/>
          </a:xfrm>
        </p:spPr>
        <p:txBody>
          <a:bodyPr>
            <a:noAutofit/>
          </a:bodyPr>
          <a:lstStyle/>
          <a:p>
            <a:pPr algn="l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12.3.2 Predicting embryonic cell state </a:t>
            </a:r>
            <a:b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from gene expression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1D37541D-24BE-92AC-68DC-840F2338B828}"/>
              </a:ext>
            </a:extLst>
          </p:cNvPr>
          <p:cNvSpPr txBox="1">
            <a:spLocks/>
          </p:cNvSpPr>
          <p:nvPr/>
        </p:nvSpPr>
        <p:spPr>
          <a:xfrm>
            <a:off x="529663" y="1538889"/>
            <a:ext cx="11422233" cy="1689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To visualize the learned model, we need to build prediction regions and their boundaries by expanding the grid in the space of the two new coordinates LD1 and LD2.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1" lang="en-US" altLang="ko-KR" sz="24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0725BFE-7355-6DFA-5531-CFE338F38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63" y="2789755"/>
            <a:ext cx="5958610" cy="388930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1D903FD-E409-BF0D-06B9-0CB37550DE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20" r="1385" b="4220"/>
          <a:stretch/>
        </p:blipFill>
        <p:spPr>
          <a:xfrm>
            <a:off x="4287142" y="1584671"/>
            <a:ext cx="7664754" cy="491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9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0A946B-963E-BDF8-D59B-66DA4270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332970" cy="934280"/>
          </a:xfrm>
        </p:spPr>
        <p:txBody>
          <a:bodyPr>
            <a:normAutofit/>
          </a:bodyPr>
          <a:lstStyle/>
          <a:p>
            <a:pPr algn="l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12.4 Machine learning vs rote learning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94C8A96-EA8D-5602-D2D9-FC7076FF6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04" y="2410691"/>
            <a:ext cx="4999182" cy="3186545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340A500E-8870-8863-F40C-C53D7382E856}"/>
              </a:ext>
            </a:extLst>
          </p:cNvPr>
          <p:cNvSpPr txBox="1">
            <a:spLocks/>
          </p:cNvSpPr>
          <p:nvPr/>
        </p:nvSpPr>
        <p:spPr>
          <a:xfrm>
            <a:off x="537283" y="1173679"/>
            <a:ext cx="11422233" cy="12370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Generating random data for n objects, with p numbers of features.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Train a LDA on these data and compute the misclassification rate.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 err="1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ggplot</a:t>
            </a: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 -&gt; misclassification rate &amp; p plot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A63D83F-CF2D-6F01-0EF4-21FB601DC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888" y="2167263"/>
            <a:ext cx="4689829" cy="3589301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A49D62CA-EF25-AFF2-CE7C-BF1EFCF805FC}"/>
              </a:ext>
            </a:extLst>
          </p:cNvPr>
          <p:cNvSpPr txBox="1">
            <a:spLocks/>
          </p:cNvSpPr>
          <p:nvPr/>
        </p:nvSpPr>
        <p:spPr>
          <a:xfrm>
            <a:off x="537283" y="5756564"/>
            <a:ext cx="11422233" cy="934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What’s the problem?</a:t>
            </a:r>
            <a:b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-&gt; model performance is evaluated on the same data on which it was trained.</a:t>
            </a:r>
          </a:p>
        </p:txBody>
      </p:sp>
    </p:spTree>
    <p:extLst>
      <p:ext uri="{BB962C8B-B14F-4D97-AF65-F5344CB8AC3E}">
        <p14:creationId xmlns:p14="http://schemas.microsoft.com/office/powerpoint/2010/main" val="1333478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0A946B-963E-BDF8-D59B-66DA4270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332970" cy="934280"/>
          </a:xfrm>
        </p:spPr>
        <p:txBody>
          <a:bodyPr>
            <a:normAutofit/>
          </a:bodyPr>
          <a:lstStyle/>
          <a:p>
            <a:pPr algn="l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12.4.1 Cross-validation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340A500E-8870-8863-F40C-C53D7382E856}"/>
              </a:ext>
            </a:extLst>
          </p:cNvPr>
          <p:cNvSpPr txBox="1">
            <a:spLocks/>
          </p:cNvSpPr>
          <p:nvPr/>
        </p:nvSpPr>
        <p:spPr>
          <a:xfrm>
            <a:off x="537283" y="1173679"/>
            <a:ext cx="11422233" cy="544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K-fold cross validation</a:t>
            </a:r>
          </a:p>
        </p:txBody>
      </p:sp>
      <p:pic>
        <p:nvPicPr>
          <p:cNvPr id="25602" name="Picture 2" descr="k-fold Cross-Validation(CV) Illustration.">
            <a:extLst>
              <a:ext uri="{FF2B5EF4-FFF2-40B4-BE49-F238E27FC236}">
                <a16:creationId xmlns:a16="http://schemas.microsoft.com/office/drawing/2014/main" id="{D9F15426-6FCD-3B8F-64B6-E69AC5FDA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464" y="1957363"/>
            <a:ext cx="6228773" cy="460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8A4A67-B042-D204-CC52-82412F678C2C}"/>
              </a:ext>
            </a:extLst>
          </p:cNvPr>
          <p:cNvSpPr txBox="1"/>
          <p:nvPr/>
        </p:nvSpPr>
        <p:spPr>
          <a:xfrm>
            <a:off x="5888182" y="1450769"/>
            <a:ext cx="6303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ko-KR" sz="1200" b="0" i="0" dirty="0" err="1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Sevinç</a:t>
            </a:r>
            <a:r>
              <a:rPr lang="en" altLang="ko-KR" sz="1200" b="0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Ender. "An empowered AdaBoost algorithm implementation: A COVID-19 dataset study." </a:t>
            </a:r>
            <a:r>
              <a:rPr lang="en" altLang="ko-KR" sz="1200" b="0" i="1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Computers &amp; Industrial Engineering</a:t>
            </a:r>
            <a:r>
              <a:rPr lang="en" altLang="ko-KR" sz="1200" b="0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165 (2022): 107912.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C02307C-B38E-6243-6BD9-4F6927CC9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76" y="1995054"/>
            <a:ext cx="6235700" cy="39751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C172F2D-B405-FF18-9DD2-15D946A1F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776" y="1995054"/>
            <a:ext cx="5479276" cy="425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1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0A946B-963E-BDF8-D59B-66DA4270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332970" cy="934280"/>
          </a:xfrm>
        </p:spPr>
        <p:txBody>
          <a:bodyPr>
            <a:normAutofit/>
          </a:bodyPr>
          <a:lstStyle/>
          <a:p>
            <a:pPr algn="l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12.4.2 The curse of dimensionality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0A2BE33-F2E9-D71C-42C3-C845424B0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70" y="1270000"/>
            <a:ext cx="6451600" cy="4318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9587EFA-A4BB-AB21-0731-1D6D65657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128" y="1600200"/>
            <a:ext cx="4178300" cy="36576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973B745-43A0-2D77-A3DE-DC04AAFD8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376" y="1270000"/>
            <a:ext cx="4634052" cy="432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3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91742CFD-83D4-A28E-0585-16C87450946D}"/>
              </a:ext>
            </a:extLst>
          </p:cNvPr>
          <p:cNvSpPr txBox="1">
            <a:spLocks/>
          </p:cNvSpPr>
          <p:nvPr/>
        </p:nvSpPr>
        <p:spPr>
          <a:xfrm>
            <a:off x="655270" y="1232672"/>
            <a:ext cx="11422233" cy="5256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Misclassification rate(MCR)</a:t>
            </a:r>
          </a:p>
          <a:p>
            <a:pPr algn="l">
              <a:lnSpc>
                <a:spcPct val="100000"/>
              </a:lnSpc>
            </a:pPr>
            <a:endParaRPr kumimoji="1" lang="en-US" altLang="ko-KR" sz="24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lnSpc>
                <a:spcPct val="100000"/>
              </a:lnSpc>
            </a:pPr>
            <a:endParaRPr kumimoji="1" lang="en-US" altLang="ko-KR" sz="24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lnSpc>
                <a:spcPct val="100000"/>
              </a:lnSpc>
            </a:pPr>
            <a:b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kumimoji="1" lang="en-US" altLang="ko-KR" sz="24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Jaccard index</a:t>
            </a:r>
          </a:p>
          <a:p>
            <a:pPr algn="l">
              <a:lnSpc>
                <a:spcPct val="100000"/>
              </a:lnSpc>
            </a:pPr>
            <a:endParaRPr kumimoji="1" lang="en-US" altLang="ko-KR" sz="24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lnSpc>
                <a:spcPct val="100000"/>
              </a:lnSpc>
            </a:pPr>
            <a:endParaRPr kumimoji="1" lang="en-US" altLang="ko-KR" sz="24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lnSpc>
                <a:spcPct val="100000"/>
              </a:lnSpc>
            </a:pPr>
            <a:endParaRPr kumimoji="1" lang="en-US" altLang="ko-KR" sz="24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Log loss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1" lang="en-US" altLang="ko-KR" sz="24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1" lang="en-US" altLang="ko-KR" sz="24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1" lang="en-US" altLang="ko-KR" sz="24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Mean squared error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F9DA2F4-460B-2068-40F4-6F3C6F269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391" y="1662252"/>
            <a:ext cx="2334868" cy="103443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10A946B-963E-BDF8-D59B-66DA4270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481560" cy="934280"/>
          </a:xfrm>
        </p:spPr>
        <p:txBody>
          <a:bodyPr>
            <a:normAutofit/>
          </a:bodyPr>
          <a:lstStyle/>
          <a:p>
            <a:pPr algn="l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12.5 Objective functions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9560137-BEB3-DE84-FDAB-E372B82ED8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791" b="24443"/>
          <a:stretch/>
        </p:blipFill>
        <p:spPr>
          <a:xfrm>
            <a:off x="4813505" y="1175358"/>
            <a:ext cx="4619866" cy="59730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34DF294-7F36-2A00-C0DC-C1BE1C75C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263" y="2615816"/>
            <a:ext cx="3022051" cy="126073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F1E43FD-3F64-BFEA-8797-567A4E035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143" y="4312531"/>
            <a:ext cx="5221829" cy="88321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92A9F2C-BA6E-D142-1111-CA1A450DA1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5523" y="5835404"/>
            <a:ext cx="2696963" cy="88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78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0A946B-963E-BDF8-D59B-66DA4270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481560" cy="934280"/>
          </a:xfrm>
        </p:spPr>
        <p:txBody>
          <a:bodyPr>
            <a:normAutofit/>
          </a:bodyPr>
          <a:lstStyle/>
          <a:p>
            <a:pPr algn="l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12.6 Variance-bias trade-off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129135A3-DD6F-FB0C-46B3-EBCC8B650C78}"/>
              </a:ext>
            </a:extLst>
          </p:cNvPr>
          <p:cNvSpPr txBox="1">
            <a:spLocks/>
          </p:cNvSpPr>
          <p:nvPr/>
        </p:nvSpPr>
        <p:spPr>
          <a:xfrm>
            <a:off x="384883" y="1021278"/>
            <a:ext cx="11422233" cy="52370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28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3BFA1DE-63B0-5DBC-922D-200B51281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800" y="1371274"/>
            <a:ext cx="4136964" cy="114259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05B5F54-C192-7C61-6363-748CEF86B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8" y="2935438"/>
            <a:ext cx="6502449" cy="2680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057543-68B9-DCA0-BB0C-B75A7BF51B5A}"/>
              </a:ext>
            </a:extLst>
          </p:cNvPr>
          <p:cNvSpPr txBox="1"/>
          <p:nvPr/>
        </p:nvSpPr>
        <p:spPr>
          <a:xfrm>
            <a:off x="3803282" y="5700712"/>
            <a:ext cx="2523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High variance</a:t>
            </a:r>
          </a:p>
          <a:p>
            <a:r>
              <a:rPr kumimoji="1" lang="en-US" altLang="ko-KR" dirty="0"/>
              <a:t>Low bias</a:t>
            </a:r>
            <a:endParaRPr kumimoji="1"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ED479-05D2-6E93-2CC7-F356DAC105CA}"/>
              </a:ext>
            </a:extLst>
          </p:cNvPr>
          <p:cNvSpPr txBox="1"/>
          <p:nvPr/>
        </p:nvSpPr>
        <p:spPr>
          <a:xfrm>
            <a:off x="384883" y="5700712"/>
            <a:ext cx="2523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Low variance</a:t>
            </a:r>
          </a:p>
          <a:p>
            <a:r>
              <a:rPr kumimoji="1" lang="en-US" altLang="ko-KR" dirty="0"/>
              <a:t>High bias</a:t>
            </a:r>
            <a:endParaRPr kumimoji="1"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6B070B5-87F6-E18D-BE55-242BB2B92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311" y="1767191"/>
            <a:ext cx="5232521" cy="36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79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0A946B-963E-BDF8-D59B-66DA4270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481560" cy="934280"/>
          </a:xfrm>
        </p:spPr>
        <p:txBody>
          <a:bodyPr>
            <a:normAutofit/>
          </a:bodyPr>
          <a:lstStyle/>
          <a:p>
            <a:pPr algn="l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12.6.1 Penalization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88DEBED2-3796-DD8A-E4DE-5A4E23BE991F}"/>
              </a:ext>
            </a:extLst>
          </p:cNvPr>
          <p:cNvSpPr txBox="1">
            <a:spLocks/>
          </p:cNvSpPr>
          <p:nvPr/>
        </p:nvSpPr>
        <p:spPr>
          <a:xfrm>
            <a:off x="384883" y="1021278"/>
            <a:ext cx="11422233" cy="18546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1" lang="en-US" altLang="ko-KR" sz="28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1" lang="en-US" altLang="ko-KR" sz="28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High-dimensional statistics -&gt; logistic regression is more general approach than LDA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Controlling variance-bias tradeoff.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1" lang="en-US" altLang="ko-KR" sz="28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99BFFD8-DC0C-C08A-EA2A-DA9618DA8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22" y="3274954"/>
            <a:ext cx="4232205" cy="96024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25BBBB1-A2E1-F200-84BF-36659D188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725" y="3429000"/>
            <a:ext cx="4295864" cy="7217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2F5322-94BE-B6C5-2818-7389A6985C43}"/>
              </a:ext>
            </a:extLst>
          </p:cNvPr>
          <p:cNvSpPr txBox="1"/>
          <p:nvPr/>
        </p:nvSpPr>
        <p:spPr>
          <a:xfrm>
            <a:off x="1004315" y="4296125"/>
            <a:ext cx="427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Posterior log-odds between k classes</a:t>
            </a:r>
            <a:endParaRPr kumimoji="1"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C594B-B2F9-E641-5A97-17BCBF3D213A}"/>
              </a:ext>
            </a:extLst>
          </p:cNvPr>
          <p:cNvSpPr txBox="1"/>
          <p:nvPr/>
        </p:nvSpPr>
        <p:spPr>
          <a:xfrm>
            <a:off x="7133288" y="4296125"/>
            <a:ext cx="326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Penalized objective function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765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0A946B-963E-BDF8-D59B-66DA4270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703820" cy="934280"/>
          </a:xfrm>
        </p:spPr>
        <p:txBody>
          <a:bodyPr>
            <a:normAutofit/>
          </a:bodyPr>
          <a:lstStyle/>
          <a:p>
            <a:pPr algn="l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12.0 Intro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E7764938-B2EE-BECC-1A3A-B7E09F0E7371}"/>
              </a:ext>
            </a:extLst>
          </p:cNvPr>
          <p:cNvSpPr txBox="1">
            <a:spLocks/>
          </p:cNvSpPr>
          <p:nvPr/>
        </p:nvSpPr>
        <p:spPr>
          <a:xfrm>
            <a:off x="384883" y="1021278"/>
            <a:ext cx="11422233" cy="52370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Unsupervised Learning: Chapter 5, 7, 9 -  Clustering, Multivariate analysis</a:t>
            </a:r>
          </a:p>
          <a:p>
            <a:pPr algn="l">
              <a:lnSpc>
                <a:spcPct val="100000"/>
              </a:lnSpc>
            </a:pPr>
            <a:endParaRPr kumimoji="1" lang="en-US" altLang="ko-KR" sz="28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lnSpc>
                <a:spcPct val="100000"/>
              </a:lnSpc>
            </a:pPr>
            <a:r>
              <a:rPr kumimoji="1" lang="en-US" altLang="ko-KR" sz="2800" b="1" dirty="0">
                <a:highlight>
                  <a:srgbClr val="FFFF00"/>
                </a:highlight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Supervised Learning </a:t>
            </a:r>
            <a:r>
              <a:rPr kumimoji="1" lang="en-US" altLang="ko-KR" sz="2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vs Unsupervised Learning</a:t>
            </a:r>
          </a:p>
          <a:p>
            <a:pPr algn="l">
              <a:lnSpc>
                <a:spcPct val="100000"/>
              </a:lnSpc>
            </a:pPr>
            <a:endParaRPr kumimoji="1" lang="en-US" altLang="ko-KR" sz="2800" b="1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lnSpc>
                <a:spcPct val="100000"/>
              </a:lnSpc>
            </a:pPr>
            <a:endParaRPr kumimoji="1" lang="en-US" altLang="ko-KR" sz="2800" b="1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lnSpc>
                <a:spcPct val="100000"/>
              </a:lnSpc>
            </a:pPr>
            <a:endParaRPr kumimoji="1" lang="en-US" altLang="ko-KR" sz="2800" b="1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lnSpc>
                <a:spcPct val="100000"/>
              </a:lnSpc>
            </a:pPr>
            <a:endParaRPr kumimoji="1" lang="en-US" altLang="ko-KR" sz="2800" b="1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lnSpc>
                <a:spcPct val="100000"/>
              </a:lnSpc>
            </a:pPr>
            <a:endParaRPr kumimoji="1" lang="en-US" altLang="ko-KR" sz="2800" b="1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lnSpc>
                <a:spcPct val="100000"/>
              </a:lnSpc>
            </a:pPr>
            <a:endParaRPr kumimoji="1" lang="en-US" altLang="ko-KR" sz="2800" b="1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lnSpc>
                <a:spcPct val="100000"/>
              </a:lnSpc>
            </a:pPr>
            <a:endParaRPr kumimoji="1" lang="en-US" altLang="ko-KR" sz="2800" b="1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lnSpc>
                <a:spcPct val="100000"/>
              </a:lnSpc>
            </a:pPr>
            <a:endParaRPr kumimoji="1" lang="en-US" altLang="ko-KR" sz="28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lnSpc>
                <a:spcPct val="100000"/>
              </a:lnSpc>
            </a:pP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</a:p>
        </p:txBody>
      </p:sp>
      <p:pic>
        <p:nvPicPr>
          <p:cNvPr id="2056" name="Picture 8" descr="무료 사진 포메라니아 개 의 사랑스러운 초상화">
            <a:extLst>
              <a:ext uri="{FF2B5EF4-FFF2-40B4-BE49-F238E27FC236}">
                <a16:creationId xmlns:a16="http://schemas.microsoft.com/office/drawing/2014/main" id="{748DD1E8-C5CF-1CCB-DF2B-712F469DF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2" r="269" b="16364"/>
          <a:stretch/>
        </p:blipFill>
        <p:spPr bwMode="auto">
          <a:xfrm>
            <a:off x="2475614" y="2487356"/>
            <a:ext cx="1882630" cy="188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무료 사진 사랑스러운 갈색과 흰색 basenji 개가 웃고 흰색에 고립 된 하이 파이브를주는">
            <a:extLst>
              <a:ext uri="{FF2B5EF4-FFF2-40B4-BE49-F238E27FC236}">
                <a16:creationId xmlns:a16="http://schemas.microsoft.com/office/drawing/2014/main" id="{D1E51B00-72BA-6016-5E7A-4750BFB7B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4872" r="37924" b="2256"/>
          <a:stretch/>
        </p:blipFill>
        <p:spPr bwMode="auto">
          <a:xfrm>
            <a:off x="4801589" y="4662132"/>
            <a:ext cx="1882630" cy="188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잔디 바닥에 앉아 귀여운 골든 리트리버 강아지의 얕은 초점 세로 샷">
            <a:extLst>
              <a:ext uri="{FF2B5EF4-FFF2-40B4-BE49-F238E27FC236}">
                <a16:creationId xmlns:a16="http://schemas.microsoft.com/office/drawing/2014/main" id="{789AE0B7-DDBC-A2DB-2ED0-46C489DA7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6" t="18182" r="571" b="22424"/>
          <a:stretch/>
        </p:blipFill>
        <p:spPr bwMode="auto">
          <a:xfrm>
            <a:off x="7326161" y="2487356"/>
            <a:ext cx="1882630" cy="18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그녀의 뒤에 단색 벽과 사랑스러운 흰색과 검은 색 키티">
            <a:extLst>
              <a:ext uri="{FF2B5EF4-FFF2-40B4-BE49-F238E27FC236}">
                <a16:creationId xmlns:a16="http://schemas.microsoft.com/office/drawing/2014/main" id="{BB94D8FF-EBD6-02A6-0F63-F9C4E649D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468" r="2103" b="22548"/>
          <a:stretch/>
        </p:blipFill>
        <p:spPr bwMode="auto">
          <a:xfrm>
            <a:off x="2475614" y="4658543"/>
            <a:ext cx="1882630" cy="188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귀여운 고양이 생활 방식">
            <a:extLst>
              <a:ext uri="{FF2B5EF4-FFF2-40B4-BE49-F238E27FC236}">
                <a16:creationId xmlns:a16="http://schemas.microsoft.com/office/drawing/2014/main" id="{E8D4B15B-F13D-1BFB-D9C2-2258BF56D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25656" r="6780" b="16364"/>
          <a:stretch/>
        </p:blipFill>
        <p:spPr bwMode="auto">
          <a:xfrm>
            <a:off x="4801589" y="2518882"/>
            <a:ext cx="1888746" cy="188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복사 공간이 있는 사랑스러운 국내 고양이">
            <a:extLst>
              <a:ext uri="{FF2B5EF4-FFF2-40B4-BE49-F238E27FC236}">
                <a16:creationId xmlns:a16="http://schemas.microsoft.com/office/drawing/2014/main" id="{B5CEAF45-BED6-2864-D640-0DCE64D59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2" t="3048" r="1554" b="1498"/>
          <a:stretch/>
        </p:blipFill>
        <p:spPr bwMode="auto">
          <a:xfrm>
            <a:off x="7326161" y="4661251"/>
            <a:ext cx="1882630" cy="188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E94D46-D3E2-7E21-C718-1B0461A35B28}"/>
              </a:ext>
            </a:extLst>
          </p:cNvPr>
          <p:cNvSpPr txBox="1"/>
          <p:nvPr/>
        </p:nvSpPr>
        <p:spPr>
          <a:xfrm>
            <a:off x="3095366" y="4301086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/>
              <a:t>Dog</a:t>
            </a:r>
            <a:endParaRPr kumimoji="1"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A9530-92AB-75AD-D040-D15B0E0CABD8}"/>
              </a:ext>
            </a:extLst>
          </p:cNvPr>
          <p:cNvSpPr txBox="1"/>
          <p:nvPr/>
        </p:nvSpPr>
        <p:spPr>
          <a:xfrm>
            <a:off x="7945912" y="6497469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/>
              <a:t>Cat</a:t>
            </a:r>
            <a:endParaRPr kumimoji="1" lang="ko-KR" alt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80DA8-6C21-CECC-5EC1-9203E3EDB483}"/>
              </a:ext>
            </a:extLst>
          </p:cNvPr>
          <p:cNvSpPr txBox="1"/>
          <p:nvPr/>
        </p:nvSpPr>
        <p:spPr>
          <a:xfrm>
            <a:off x="5421067" y="4334103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/>
              <a:t>Cat</a:t>
            </a:r>
            <a:endParaRPr kumimoji="1" lang="ko-KR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51EC4E-7139-753B-6768-824297DABAFC}"/>
              </a:ext>
            </a:extLst>
          </p:cNvPr>
          <p:cNvSpPr txBox="1"/>
          <p:nvPr/>
        </p:nvSpPr>
        <p:spPr>
          <a:xfrm>
            <a:off x="3101047" y="6493075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/>
              <a:t>Cat</a:t>
            </a:r>
            <a:endParaRPr kumimoji="1" lang="ko-KR" alt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8A15D8-7D79-62D4-8D6D-8365090B5285}"/>
              </a:ext>
            </a:extLst>
          </p:cNvPr>
          <p:cNvSpPr txBox="1"/>
          <p:nvPr/>
        </p:nvSpPr>
        <p:spPr>
          <a:xfrm>
            <a:off x="5421341" y="6488668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/>
              <a:t>Dog</a:t>
            </a:r>
            <a:endParaRPr kumimoji="1" lang="ko-KR" alt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5D7C28-8DD5-B0AE-885F-5958B38BA12A}"/>
              </a:ext>
            </a:extLst>
          </p:cNvPr>
          <p:cNvSpPr txBox="1"/>
          <p:nvPr/>
        </p:nvSpPr>
        <p:spPr>
          <a:xfrm>
            <a:off x="7945913" y="432776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/>
              <a:t>Dog</a:t>
            </a:r>
            <a:endParaRPr kumimoji="1"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590739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0A946B-963E-BDF8-D59B-66DA4270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5845"/>
            <a:ext cx="12481560" cy="1478826"/>
          </a:xfrm>
        </p:spPr>
        <p:txBody>
          <a:bodyPr>
            <a:noAutofit/>
          </a:bodyPr>
          <a:lstStyle/>
          <a:p>
            <a:pPr algn="l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12.6.2 Example: predicting colon cancer from stool microbiome composition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BA496DA-F752-79A2-33B0-2A17878C6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49" y="1790699"/>
            <a:ext cx="4732431" cy="471415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2769B0F-7123-E16A-25D7-1A3B7CA27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236" y="1885612"/>
            <a:ext cx="5095288" cy="414479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22E6ABE-2059-46DC-3E48-C7481026D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236" y="1716192"/>
            <a:ext cx="5197435" cy="43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3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0A946B-963E-BDF8-D59B-66DA4270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5845"/>
            <a:ext cx="12481560" cy="1478826"/>
          </a:xfrm>
        </p:spPr>
        <p:txBody>
          <a:bodyPr>
            <a:noAutofit/>
          </a:bodyPr>
          <a:lstStyle/>
          <a:p>
            <a:pPr algn="l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12.6.2 Example: predicting colon cancer from stool microbiome composition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1ADFC9A-2276-89A7-DDFB-63634403F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89" y="2595713"/>
            <a:ext cx="4553570" cy="84065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E3E6919-BDFE-48F0-C90D-B58F89594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644" y="1769805"/>
            <a:ext cx="4661981" cy="379254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6527B09-C4AC-B79C-5612-2EB13BC75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375" y="3834579"/>
            <a:ext cx="2037959" cy="84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15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0A946B-963E-BDF8-D59B-66DA4270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481560" cy="934280"/>
          </a:xfrm>
        </p:spPr>
        <p:txBody>
          <a:bodyPr>
            <a:normAutofit/>
          </a:bodyPr>
          <a:lstStyle/>
          <a:p>
            <a:pPr algn="l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12.7 A large choice of methods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9E9B3D3A-5BD6-FD37-AC60-10AF0C757788}"/>
              </a:ext>
            </a:extLst>
          </p:cNvPr>
          <p:cNvSpPr txBox="1">
            <a:spLocks/>
          </p:cNvSpPr>
          <p:nvPr/>
        </p:nvSpPr>
        <p:spPr>
          <a:xfrm>
            <a:off x="384883" y="1021278"/>
            <a:ext cx="11422233" cy="3990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Other examples of different learning algorithms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Support vector machines – </a:t>
            </a:r>
            <a:r>
              <a:rPr kumimoji="1" lang="en-US" altLang="ko-KR" sz="2800" dirty="0" err="1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svm</a:t>
            </a: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 in e1071, </a:t>
            </a:r>
            <a:r>
              <a:rPr kumimoji="1" lang="en-US" altLang="ko-KR" sz="2800" dirty="0" err="1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ksvm</a:t>
            </a: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 in </a:t>
            </a:r>
            <a:r>
              <a:rPr kumimoji="1" lang="en-US" altLang="ko-KR" sz="2800" dirty="0" err="1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kernlab</a:t>
            </a:r>
            <a:endParaRPr kumimoji="1" lang="en-US" altLang="ko-KR" sz="28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Tree based methods – </a:t>
            </a:r>
            <a:r>
              <a:rPr kumimoji="1" lang="en-US" altLang="ko-KR" sz="2800" dirty="0" err="1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rpart</a:t>
            </a: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, tree, </a:t>
            </a:r>
            <a:r>
              <a:rPr kumimoji="1" lang="en-US" altLang="ko-KR" sz="2800" dirty="0" err="1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randomForest</a:t>
            </a:r>
            <a:endParaRPr kumimoji="1" lang="en-US" altLang="ko-KR" sz="28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Boosting methods – </a:t>
            </a:r>
            <a:r>
              <a:rPr kumimoji="1" lang="en-US" altLang="ko-KR" sz="2800" dirty="0" err="1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glmboost</a:t>
            </a: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 and </a:t>
            </a:r>
            <a:r>
              <a:rPr kumimoji="1" lang="en-US" altLang="ko-KR" sz="2800" dirty="0" err="1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gamboost</a:t>
            </a: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 in </a:t>
            </a:r>
            <a:r>
              <a:rPr kumimoji="1" lang="en-US" altLang="ko-KR" sz="2800" dirty="0" err="1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mboost</a:t>
            </a:r>
            <a:endParaRPr kumimoji="1" lang="en-US" altLang="ko-KR" sz="28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2800" dirty="0" err="1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PenalizedLDA</a:t>
            </a: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 in </a:t>
            </a:r>
            <a:r>
              <a:rPr kumimoji="1" lang="en-US" altLang="ko-KR" sz="2800" dirty="0" err="1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PenalizedLDA</a:t>
            </a:r>
            <a:endParaRPr kumimoji="1" lang="en-US" altLang="ko-KR" sz="28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2800" dirty="0" err="1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Dudi.discr</a:t>
            </a: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 and </a:t>
            </a:r>
            <a:r>
              <a:rPr kumimoji="1" lang="en-US" altLang="ko-KR" sz="2800" dirty="0" err="1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dist.pcaiv</a:t>
            </a: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 in ade4</a:t>
            </a:r>
          </a:p>
        </p:txBody>
      </p:sp>
    </p:spTree>
    <p:extLst>
      <p:ext uri="{BB962C8B-B14F-4D97-AF65-F5344CB8AC3E}">
        <p14:creationId xmlns:p14="http://schemas.microsoft.com/office/powerpoint/2010/main" val="1526820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0A946B-963E-BDF8-D59B-66DA4270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481560" cy="934280"/>
          </a:xfrm>
        </p:spPr>
        <p:txBody>
          <a:bodyPr>
            <a:normAutofit/>
          </a:bodyPr>
          <a:lstStyle/>
          <a:p>
            <a:pPr algn="l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12.8 Summary of this chapter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E725CF20-C50F-91D8-123A-26C8A6046FCD}"/>
              </a:ext>
            </a:extLst>
          </p:cNvPr>
          <p:cNvSpPr txBox="1">
            <a:spLocks/>
          </p:cNvSpPr>
          <p:nvPr/>
        </p:nvSpPr>
        <p:spPr>
          <a:xfrm>
            <a:off x="384883" y="1021278"/>
            <a:ext cx="11422233" cy="52370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This chapter focused on predicting categorical variables rather than predicting continuous outcomes.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1" lang="en-US" altLang="ko-KR" sz="28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Linear and quadratic discriminant analysis – methods for partitioning two dimensional data plane into linear/quadratic separation lines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1" lang="en-US" altLang="ko-KR" sz="28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Logistic regression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1" lang="en-US" altLang="ko-KR" sz="28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Main challenge of machine learning: how to avoid overfitting?</a:t>
            </a:r>
          </a:p>
          <a:p>
            <a:pPr algn="l">
              <a:lnSpc>
                <a:spcPct val="100000"/>
              </a:lnSpc>
            </a:pPr>
            <a:endParaRPr kumimoji="1" lang="en-US" altLang="ko-KR" sz="28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1" lang="en-US" altLang="ko-KR" sz="28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1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0A946B-963E-BDF8-D59B-66DA4270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703820" cy="934280"/>
          </a:xfrm>
        </p:spPr>
        <p:txBody>
          <a:bodyPr>
            <a:normAutofit/>
          </a:bodyPr>
          <a:lstStyle/>
          <a:p>
            <a:pPr algn="l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12.0 Intro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E7764938-B2EE-BECC-1A3A-B7E09F0E7371}"/>
              </a:ext>
            </a:extLst>
          </p:cNvPr>
          <p:cNvSpPr txBox="1">
            <a:spLocks/>
          </p:cNvSpPr>
          <p:nvPr/>
        </p:nvSpPr>
        <p:spPr>
          <a:xfrm>
            <a:off x="384883" y="1021278"/>
            <a:ext cx="11422233" cy="52370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Unsupervised Learning: Chapter 5, 7, 9 -  Clustering, Multivariate analysis</a:t>
            </a:r>
          </a:p>
          <a:p>
            <a:pPr algn="l">
              <a:lnSpc>
                <a:spcPct val="100000"/>
              </a:lnSpc>
            </a:pPr>
            <a:endParaRPr kumimoji="1" lang="en-US" altLang="ko-KR" sz="28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lnSpc>
                <a:spcPct val="100000"/>
              </a:lnSpc>
            </a:pPr>
            <a:r>
              <a:rPr kumimoji="1" lang="en-US" altLang="ko-KR" sz="2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Supervised Learning vs </a:t>
            </a:r>
            <a:r>
              <a:rPr kumimoji="1" lang="en-US" altLang="ko-KR" sz="2800" b="1" dirty="0">
                <a:highlight>
                  <a:srgbClr val="FFFF00"/>
                </a:highlight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Unsupervised Learning</a:t>
            </a:r>
          </a:p>
          <a:p>
            <a:pPr algn="l">
              <a:lnSpc>
                <a:spcPct val="100000"/>
              </a:lnSpc>
            </a:pPr>
            <a:endParaRPr kumimoji="1" lang="en-US" altLang="ko-KR" sz="2800" b="1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lnSpc>
                <a:spcPct val="100000"/>
              </a:lnSpc>
            </a:pPr>
            <a:endParaRPr kumimoji="1" lang="en-US" altLang="ko-KR" sz="2800" b="1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lnSpc>
                <a:spcPct val="100000"/>
              </a:lnSpc>
            </a:pPr>
            <a:endParaRPr kumimoji="1" lang="en-US" altLang="ko-KR" sz="2800" b="1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lnSpc>
                <a:spcPct val="100000"/>
              </a:lnSpc>
            </a:pPr>
            <a:endParaRPr kumimoji="1" lang="en-US" altLang="ko-KR" sz="2800" b="1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lnSpc>
                <a:spcPct val="100000"/>
              </a:lnSpc>
            </a:pPr>
            <a:endParaRPr kumimoji="1" lang="en-US" altLang="ko-KR" sz="2800" b="1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lnSpc>
                <a:spcPct val="100000"/>
              </a:lnSpc>
            </a:pPr>
            <a:endParaRPr kumimoji="1" lang="en-US" altLang="ko-KR" sz="2800" b="1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lnSpc>
                <a:spcPct val="100000"/>
              </a:lnSpc>
            </a:pPr>
            <a:endParaRPr kumimoji="1" lang="en-US" altLang="ko-KR" sz="2800" b="1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lnSpc>
                <a:spcPct val="100000"/>
              </a:lnSpc>
            </a:pPr>
            <a:endParaRPr kumimoji="1" lang="en-US" altLang="ko-KR" sz="28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lnSpc>
                <a:spcPct val="100000"/>
              </a:lnSpc>
            </a:pP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</a:p>
        </p:txBody>
      </p:sp>
      <p:pic>
        <p:nvPicPr>
          <p:cNvPr id="2056" name="Picture 8" descr="무료 사진 포메라니아 개 의 사랑스러운 초상화">
            <a:extLst>
              <a:ext uri="{FF2B5EF4-FFF2-40B4-BE49-F238E27FC236}">
                <a16:creationId xmlns:a16="http://schemas.microsoft.com/office/drawing/2014/main" id="{748DD1E8-C5CF-1CCB-DF2B-712F469DF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2" r="269" b="16364"/>
          <a:stretch/>
        </p:blipFill>
        <p:spPr bwMode="auto">
          <a:xfrm>
            <a:off x="2475614" y="2487356"/>
            <a:ext cx="1882630" cy="188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무료 사진 사랑스러운 갈색과 흰색 basenji 개가 웃고 흰색에 고립 된 하이 파이브를주는">
            <a:extLst>
              <a:ext uri="{FF2B5EF4-FFF2-40B4-BE49-F238E27FC236}">
                <a16:creationId xmlns:a16="http://schemas.microsoft.com/office/drawing/2014/main" id="{D1E51B00-72BA-6016-5E7A-4750BFB7B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4872" r="37924" b="2256"/>
          <a:stretch/>
        </p:blipFill>
        <p:spPr bwMode="auto">
          <a:xfrm>
            <a:off x="4801589" y="4662132"/>
            <a:ext cx="1882630" cy="188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잔디 바닥에 앉아 귀여운 골든 리트리버 강아지의 얕은 초점 세로 샷">
            <a:extLst>
              <a:ext uri="{FF2B5EF4-FFF2-40B4-BE49-F238E27FC236}">
                <a16:creationId xmlns:a16="http://schemas.microsoft.com/office/drawing/2014/main" id="{789AE0B7-DDBC-A2DB-2ED0-46C489DA7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6" t="18182" r="571" b="22424"/>
          <a:stretch/>
        </p:blipFill>
        <p:spPr bwMode="auto">
          <a:xfrm>
            <a:off x="7326161" y="2487356"/>
            <a:ext cx="1882630" cy="18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그녀의 뒤에 단색 벽과 사랑스러운 흰색과 검은 색 키티">
            <a:extLst>
              <a:ext uri="{FF2B5EF4-FFF2-40B4-BE49-F238E27FC236}">
                <a16:creationId xmlns:a16="http://schemas.microsoft.com/office/drawing/2014/main" id="{BB94D8FF-EBD6-02A6-0F63-F9C4E649D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468" r="2103" b="22548"/>
          <a:stretch/>
        </p:blipFill>
        <p:spPr bwMode="auto">
          <a:xfrm>
            <a:off x="2475614" y="4658543"/>
            <a:ext cx="1882630" cy="188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귀여운 고양이 생활 방식">
            <a:extLst>
              <a:ext uri="{FF2B5EF4-FFF2-40B4-BE49-F238E27FC236}">
                <a16:creationId xmlns:a16="http://schemas.microsoft.com/office/drawing/2014/main" id="{E8D4B15B-F13D-1BFB-D9C2-2258BF56D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25656" r="6780" b="16364"/>
          <a:stretch/>
        </p:blipFill>
        <p:spPr bwMode="auto">
          <a:xfrm>
            <a:off x="4801589" y="2518882"/>
            <a:ext cx="1888746" cy="188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복사 공간이 있는 사랑스러운 국내 고양이">
            <a:extLst>
              <a:ext uri="{FF2B5EF4-FFF2-40B4-BE49-F238E27FC236}">
                <a16:creationId xmlns:a16="http://schemas.microsoft.com/office/drawing/2014/main" id="{B5CEAF45-BED6-2864-D640-0DCE64D59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2" t="3048" r="1554" b="1498"/>
          <a:stretch/>
        </p:blipFill>
        <p:spPr bwMode="auto">
          <a:xfrm>
            <a:off x="7326161" y="4661251"/>
            <a:ext cx="1882630" cy="188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E20F5BE4-52E0-BC74-02EE-FF976047E5CF}"/>
              </a:ext>
            </a:extLst>
          </p:cNvPr>
          <p:cNvSpPr/>
          <p:nvPr/>
        </p:nvSpPr>
        <p:spPr>
          <a:xfrm>
            <a:off x="2416239" y="2434441"/>
            <a:ext cx="2001383" cy="20081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3A81CDB-FC0B-D47A-A260-89A4C0839D42}"/>
              </a:ext>
            </a:extLst>
          </p:cNvPr>
          <p:cNvSpPr/>
          <p:nvPr/>
        </p:nvSpPr>
        <p:spPr>
          <a:xfrm>
            <a:off x="7247342" y="2424611"/>
            <a:ext cx="2001383" cy="20081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D24FC37-D147-CD57-1CAC-EBB12A352AAA}"/>
              </a:ext>
            </a:extLst>
          </p:cNvPr>
          <p:cNvSpPr/>
          <p:nvPr/>
        </p:nvSpPr>
        <p:spPr>
          <a:xfrm>
            <a:off x="4747627" y="4596801"/>
            <a:ext cx="2001383" cy="20081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5A93F32-6E34-611A-2F19-377D51ABC4AD}"/>
              </a:ext>
            </a:extLst>
          </p:cNvPr>
          <p:cNvSpPr/>
          <p:nvPr/>
        </p:nvSpPr>
        <p:spPr>
          <a:xfrm>
            <a:off x="4742212" y="2434441"/>
            <a:ext cx="2001383" cy="200812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EF3FA36-5F36-9906-867B-66B2A122AE11}"/>
              </a:ext>
            </a:extLst>
          </p:cNvPr>
          <p:cNvSpPr/>
          <p:nvPr/>
        </p:nvSpPr>
        <p:spPr>
          <a:xfrm>
            <a:off x="2426136" y="4596801"/>
            <a:ext cx="2001383" cy="200812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F5007DB-5ADB-FF96-91CF-9EAEB1F16751}"/>
              </a:ext>
            </a:extLst>
          </p:cNvPr>
          <p:cNvSpPr/>
          <p:nvPr/>
        </p:nvSpPr>
        <p:spPr>
          <a:xfrm>
            <a:off x="7247341" y="4596801"/>
            <a:ext cx="2001383" cy="200812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3858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0A946B-963E-BDF8-D59B-66DA4270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703820" cy="934280"/>
          </a:xfrm>
        </p:spPr>
        <p:txBody>
          <a:bodyPr>
            <a:normAutofit/>
          </a:bodyPr>
          <a:lstStyle/>
          <a:p>
            <a:pPr algn="l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12.1 Goals for this chapter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E7764938-B2EE-BECC-1A3A-B7E09F0E7371}"/>
              </a:ext>
            </a:extLst>
          </p:cNvPr>
          <p:cNvSpPr txBox="1">
            <a:spLocks/>
          </p:cNvSpPr>
          <p:nvPr/>
        </p:nvSpPr>
        <p:spPr>
          <a:xfrm>
            <a:off x="384883" y="1021278"/>
            <a:ext cx="11422233" cy="52370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See exemplary applications that motivate the use of </a:t>
            </a:r>
            <a:r>
              <a:rPr kumimoji="1" lang="en-US" altLang="ko-KR" sz="2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supervised learning methods</a:t>
            </a: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Learn what </a:t>
            </a:r>
            <a:r>
              <a:rPr kumimoji="1" lang="en-US" altLang="ko-KR" sz="2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discriminant analysis </a:t>
            </a: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does.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Define </a:t>
            </a:r>
            <a:r>
              <a:rPr kumimoji="1" lang="en-US" altLang="ko-KR" sz="2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measures of performance.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Encounter the </a:t>
            </a:r>
            <a:r>
              <a:rPr kumimoji="1" lang="en-US" altLang="ko-KR" sz="2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curse of dimensionality </a:t>
            </a: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and see what </a:t>
            </a:r>
            <a:r>
              <a:rPr kumimoji="1" lang="en-US" altLang="ko-KR" sz="2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overfitting</a:t>
            </a: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 is.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Find out about </a:t>
            </a:r>
            <a:r>
              <a:rPr kumimoji="1" lang="en-US" altLang="ko-KR" sz="2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regularization</a:t>
            </a: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 – in particular, </a:t>
            </a:r>
            <a:r>
              <a:rPr kumimoji="1" lang="en-US" altLang="ko-KR" sz="2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penalization</a:t>
            </a: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 – and understand the concepts of </a:t>
            </a:r>
            <a:r>
              <a:rPr kumimoji="1" lang="en-US" altLang="ko-KR" sz="2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generalizability</a:t>
            </a: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 and </a:t>
            </a:r>
            <a:r>
              <a:rPr kumimoji="1" lang="en-US" altLang="ko-KR" sz="2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model complexity</a:t>
            </a: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See how to use </a:t>
            </a:r>
            <a:r>
              <a:rPr kumimoji="1" lang="en-US" altLang="ko-KR" sz="2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cross-validation</a:t>
            </a: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 to tune parameters of algorithms.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2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Discuss method hacking.</a:t>
            </a:r>
          </a:p>
        </p:txBody>
      </p:sp>
    </p:spTree>
    <p:extLst>
      <p:ext uri="{BB962C8B-B14F-4D97-AF65-F5344CB8AC3E}">
        <p14:creationId xmlns:p14="http://schemas.microsoft.com/office/powerpoint/2010/main" val="189280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0A946B-963E-BDF8-D59B-66DA4270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703820" cy="934280"/>
          </a:xfrm>
        </p:spPr>
        <p:txBody>
          <a:bodyPr>
            <a:normAutofit/>
          </a:bodyPr>
          <a:lstStyle/>
          <a:p>
            <a:pPr algn="l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12.2 What are the data?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5C43AD8-B1B3-6A4C-D142-8FC190618F2D}"/>
              </a:ext>
            </a:extLst>
          </p:cNvPr>
          <p:cNvSpPr txBox="1">
            <a:spLocks/>
          </p:cNvSpPr>
          <p:nvPr/>
        </p:nvSpPr>
        <p:spPr>
          <a:xfrm>
            <a:off x="3768758" y="5569528"/>
            <a:ext cx="3590534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kumimoji="1" lang="en-US" altLang="ko-KR" sz="20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X: explanatory variables</a:t>
            </a:r>
          </a:p>
          <a:p>
            <a:pPr algn="l">
              <a:lnSpc>
                <a:spcPct val="110000"/>
              </a:lnSpc>
            </a:pPr>
            <a:r>
              <a:rPr kumimoji="1" lang="en-US" altLang="ko-KR" sz="20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Y: response(objective) variables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CF420B6-81FD-5E94-E3A2-2B72018E2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20" y="2932132"/>
            <a:ext cx="3590534" cy="392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D21FECB4-F604-E9F9-2CD3-12570EB188AA}"/>
              </a:ext>
            </a:extLst>
          </p:cNvPr>
          <p:cNvSpPr txBox="1">
            <a:spLocks/>
          </p:cNvSpPr>
          <p:nvPr/>
        </p:nvSpPr>
        <p:spPr>
          <a:xfrm>
            <a:off x="537283" y="1173678"/>
            <a:ext cx="11422233" cy="2196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Basic data structure for both supervised and unsupervised learning: </a:t>
            </a:r>
            <a:r>
              <a:rPr kumimoji="1" lang="en-US" altLang="ko-KR" sz="2400" dirty="0" err="1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dataframe</a:t>
            </a:r>
            <a:endParaRPr kumimoji="1" lang="en-US" altLang="ko-KR" sz="24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Supervised learning tries to find a mathematical function or a computational algorithm that predicts the value of one of the features from the other features.</a:t>
            </a: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Supervised learning can cover continuous(regression) and categorical(classification) response(objective) variables.</a:t>
            </a:r>
          </a:p>
        </p:txBody>
      </p:sp>
    </p:spTree>
    <p:extLst>
      <p:ext uri="{BB962C8B-B14F-4D97-AF65-F5344CB8AC3E}">
        <p14:creationId xmlns:p14="http://schemas.microsoft.com/office/powerpoint/2010/main" val="117239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0A946B-963E-BDF8-D59B-66DA4270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703820" cy="934280"/>
          </a:xfrm>
        </p:spPr>
        <p:txBody>
          <a:bodyPr>
            <a:normAutofit/>
          </a:bodyPr>
          <a:lstStyle/>
          <a:p>
            <a:pPr algn="l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12.2.1 Motivating examples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D21FECB4-F604-E9F9-2CD3-12570EB188AA}"/>
              </a:ext>
            </a:extLst>
          </p:cNvPr>
          <p:cNvSpPr txBox="1">
            <a:spLocks/>
          </p:cNvSpPr>
          <p:nvPr/>
        </p:nvSpPr>
        <p:spPr>
          <a:xfrm>
            <a:off x="537283" y="1173679"/>
            <a:ext cx="11422233" cy="52132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Predicting diabetes type</a:t>
            </a:r>
            <a:b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kumimoji="1" lang="en-US" altLang="ko-KR" sz="1800" dirty="0" err="1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rw</a:t>
            </a:r>
            <a:r>
              <a:rPr kumimoji="1" lang="en-US" altLang="ko-KR" sz="1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: relative weight</a:t>
            </a:r>
            <a:br>
              <a:rPr kumimoji="1" lang="en-US" altLang="ko-KR" sz="1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kumimoji="1" lang="en-US" altLang="ko-KR" sz="1800" dirty="0" err="1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fpg</a:t>
            </a:r>
            <a:r>
              <a:rPr kumimoji="1" lang="en-US" altLang="ko-KR" sz="1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: fasting plasma glucose</a:t>
            </a:r>
            <a:br>
              <a:rPr kumimoji="1" lang="en-US" altLang="ko-KR" sz="1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kumimoji="1" lang="en-US" altLang="ko-KR" sz="1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glucose: area under plasma glucose curve for the </a:t>
            </a:r>
            <a:br>
              <a:rPr kumimoji="1" lang="en-US" altLang="ko-KR" sz="1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kumimoji="1" lang="en-US" altLang="ko-KR" sz="1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	three hour oral glucose tolerance test</a:t>
            </a:r>
            <a:br>
              <a:rPr kumimoji="1" lang="en-US" altLang="ko-KR" sz="1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kumimoji="1" lang="en-US" altLang="ko-KR" sz="1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insulin: area under the plasma insulin curve for the OGTT</a:t>
            </a:r>
            <a:br>
              <a:rPr kumimoji="1" lang="en-US" altLang="ko-KR" sz="1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kumimoji="1" lang="en-US" altLang="ko-KR" sz="1800" dirty="0" err="1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sspg</a:t>
            </a:r>
            <a:r>
              <a:rPr kumimoji="1" lang="en-US" altLang="ko-KR" sz="1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: steady state plasma glucose response</a:t>
            </a:r>
            <a:br>
              <a:rPr kumimoji="1" lang="en-US" altLang="ko-KR" sz="1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kumimoji="1" lang="en-US" altLang="ko-KR" sz="1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group: normal, chemical diabetes and overt diabetes</a:t>
            </a:r>
            <a:endParaRPr kumimoji="1" lang="en-US" altLang="ko-KR" sz="24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Predicting cellular phenotypes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1" lang="en-US" altLang="ko-KR" sz="24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lnSpc>
                <a:spcPct val="100000"/>
              </a:lnSpc>
            </a:pPr>
            <a:endParaRPr kumimoji="1" lang="en-US" altLang="ko-KR" sz="24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1" lang="en-US" altLang="ko-KR" sz="24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1" lang="en-US" altLang="ko-KR" sz="24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Predicting embryonic cell states</a:t>
            </a:r>
            <a:b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kumimoji="1" lang="en-US" altLang="ko-KR" sz="18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prediction of cell state, genotype from gene expression measurements</a:t>
            </a:r>
          </a:p>
          <a:p>
            <a:pPr algn="l">
              <a:lnSpc>
                <a:spcPct val="100000"/>
              </a:lnSpc>
            </a:pPr>
            <a:endParaRPr kumimoji="1" lang="en-US" altLang="ko-KR" sz="2400" dirty="0">
              <a:latin typeface="Sinhala Sangam MN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85B0E77-7727-6C4A-667F-DFA9D7290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471" y="1415753"/>
            <a:ext cx="4069329" cy="2013247"/>
          </a:xfrm>
          <a:prstGeom prst="rect">
            <a:avLst/>
          </a:prstGeom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8B6667D6-29FA-70E5-7EAB-84B0C02AF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71" y="934280"/>
            <a:ext cx="4157221" cy="57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01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0A946B-963E-BDF8-D59B-66DA4270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703820" cy="934280"/>
          </a:xfrm>
        </p:spPr>
        <p:txBody>
          <a:bodyPr>
            <a:normAutofit/>
          </a:bodyPr>
          <a:lstStyle/>
          <a:p>
            <a:pPr algn="l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12.3 Linear discrimination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8F0B43E3-01CA-9EFB-6A6B-73C3C46F6C60}"/>
              </a:ext>
            </a:extLst>
          </p:cNvPr>
          <p:cNvSpPr txBox="1">
            <a:spLocks/>
          </p:cNvSpPr>
          <p:nvPr/>
        </p:nvSpPr>
        <p:spPr>
          <a:xfrm>
            <a:off x="537283" y="1173679"/>
            <a:ext cx="11422233" cy="934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Objects described by two continuous features, falling into three groups.</a:t>
            </a: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Aim is to define class boundaries.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AE99AED-A377-CDB0-9BA3-37EA2E7FA8C4}"/>
              </a:ext>
            </a:extLst>
          </p:cNvPr>
          <p:cNvSpPr txBox="1">
            <a:spLocks/>
          </p:cNvSpPr>
          <p:nvPr/>
        </p:nvSpPr>
        <p:spPr>
          <a:xfrm>
            <a:off x="0" y="2347358"/>
            <a:ext cx="7703820" cy="934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12.3.1 Diabetes data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8D13818F-5500-BE9A-E0B2-02B93F1EA7CD}"/>
              </a:ext>
            </a:extLst>
          </p:cNvPr>
          <p:cNvSpPr txBox="1">
            <a:spLocks/>
          </p:cNvSpPr>
          <p:nvPr/>
        </p:nvSpPr>
        <p:spPr>
          <a:xfrm>
            <a:off x="537283" y="3283528"/>
            <a:ext cx="11422233" cy="496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Predicting group from </a:t>
            </a:r>
            <a:r>
              <a:rPr kumimoji="1" lang="en-US" altLang="ko-KR" sz="2400" dirty="0" err="1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sspg</a:t>
            </a: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 and glucose variables.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40488AF-D36A-5001-E356-A12CCD489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3" r="1891"/>
          <a:stretch/>
        </p:blipFill>
        <p:spPr>
          <a:xfrm>
            <a:off x="6954983" y="2119924"/>
            <a:ext cx="5112326" cy="424784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CAE5F12-7DC2-E983-A5C2-E1DFB95C9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2" t="4641" r="40744" b="-1"/>
          <a:stretch/>
        </p:blipFill>
        <p:spPr>
          <a:xfrm>
            <a:off x="808969" y="4290837"/>
            <a:ext cx="5874328" cy="130615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D1ECBF5-34D9-6AEB-350C-B9B5464D5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650" y="1173679"/>
            <a:ext cx="76327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0A946B-963E-BDF8-D59B-66DA4270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703820" cy="934280"/>
          </a:xfrm>
        </p:spPr>
        <p:txBody>
          <a:bodyPr>
            <a:normAutofit/>
          </a:bodyPr>
          <a:lstStyle/>
          <a:p>
            <a:pPr algn="l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12.3.1 Diabetes data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8F0B43E3-01CA-9EFB-6A6B-73C3C46F6C60}"/>
              </a:ext>
            </a:extLst>
          </p:cNvPr>
          <p:cNvSpPr txBox="1">
            <a:spLocks/>
          </p:cNvSpPr>
          <p:nvPr/>
        </p:nvSpPr>
        <p:spPr>
          <a:xfrm>
            <a:off x="537283" y="1173679"/>
            <a:ext cx="11422233" cy="530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Starting with a method called linear discriminant analysis(LDA).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F6682F2-4FF5-44E5-9771-970F0EFBE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368" y="1943508"/>
            <a:ext cx="4457700" cy="4673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CB74FEA-CEAE-86A2-1F14-0779DB35F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053"/>
          <a:stretch/>
        </p:blipFill>
        <p:spPr>
          <a:xfrm>
            <a:off x="138543" y="2029605"/>
            <a:ext cx="6109856" cy="127074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C9E0F71-C146-117A-0EC4-18628DE6A6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658"/>
          <a:stretch/>
        </p:blipFill>
        <p:spPr>
          <a:xfrm>
            <a:off x="126110" y="4060828"/>
            <a:ext cx="6134722" cy="102691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85D08D8-1786-C142-BDB2-232625815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0568" y="5220772"/>
            <a:ext cx="3780924" cy="11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4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0A946B-963E-BDF8-D59B-66DA4270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703820" cy="934280"/>
          </a:xfrm>
        </p:spPr>
        <p:txBody>
          <a:bodyPr>
            <a:normAutofit/>
          </a:bodyPr>
          <a:lstStyle/>
          <a:p>
            <a:pPr algn="l"/>
            <a:r>
              <a:rPr kumimoji="1" lang="en-US" altLang="ko-KR" sz="4800" b="1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12.3.1 Diabetes data</a:t>
            </a:r>
            <a:endParaRPr kumimoji="1" lang="ko-KR" altLang="en-US" sz="4800" b="1" dirty="0">
              <a:latin typeface="Sinhala Sangam MN" pitchFamily="2" charset="0"/>
              <a:cs typeface="Menlo" panose="020B0609030804020204" pitchFamily="49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8F0B43E3-01CA-9EFB-6A6B-73C3C46F6C60}"/>
              </a:ext>
            </a:extLst>
          </p:cNvPr>
          <p:cNvSpPr txBox="1">
            <a:spLocks/>
          </p:cNvSpPr>
          <p:nvPr/>
        </p:nvSpPr>
        <p:spPr>
          <a:xfrm>
            <a:off x="537283" y="1173679"/>
            <a:ext cx="11422233" cy="934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ghat: prediction</a:t>
            </a:r>
            <a:b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kumimoji="1" lang="en-US" altLang="ko-KR" sz="2400" dirty="0" err="1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diabetes$group</a:t>
            </a:r>
            <a:r>
              <a:rPr kumimoji="1" lang="en-US" altLang="ko-KR" sz="2400" dirty="0">
                <a:latin typeface="Sinhala Sangam MN" pitchFamily="2" charset="0"/>
                <a:ea typeface="Menlo" panose="020B0609030804020204" pitchFamily="49" charset="0"/>
                <a:cs typeface="Menlo" panose="020B0609030804020204" pitchFamily="49" charset="0"/>
              </a:rPr>
              <a:t>: answer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A23C30A-D677-2821-6BB3-60FCA19D07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432"/>
          <a:stretch/>
        </p:blipFill>
        <p:spPr>
          <a:xfrm>
            <a:off x="537283" y="2347358"/>
            <a:ext cx="4505772" cy="84895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27AB494-D221-BD31-8325-BB454C06E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199" y="3500975"/>
            <a:ext cx="2946400" cy="4953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776AD59-0BDE-A624-FBC2-881A58921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8287" y="2107959"/>
            <a:ext cx="3022600" cy="18669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7A899CE-DCF5-5209-B67A-2386C1745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5126" y="2107959"/>
            <a:ext cx="3764533" cy="10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82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12751</TotalTime>
  <Words>779</Words>
  <Application>Microsoft Macintosh PowerPoint</Application>
  <PresentationFormat>와이드스크린</PresentationFormat>
  <Paragraphs>137</Paragraphs>
  <Slides>23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7" baseType="lpstr">
      <vt:lpstr>맑은 고딕</vt:lpstr>
      <vt:lpstr>Arial</vt:lpstr>
      <vt:lpstr>Sinhala Sangam MN</vt:lpstr>
      <vt:lpstr>Office 테마</vt:lpstr>
      <vt:lpstr>Chapter 12  Supervised Learning</vt:lpstr>
      <vt:lpstr>12.0 Intro</vt:lpstr>
      <vt:lpstr>12.0 Intro</vt:lpstr>
      <vt:lpstr>12.1 Goals for this chapter</vt:lpstr>
      <vt:lpstr>12.2 What are the data?</vt:lpstr>
      <vt:lpstr>12.2.1 Motivating examples</vt:lpstr>
      <vt:lpstr>12.3 Linear discrimination</vt:lpstr>
      <vt:lpstr>12.3.1 Diabetes data</vt:lpstr>
      <vt:lpstr>12.3.1 Diabetes data</vt:lpstr>
      <vt:lpstr>12.3.1 Diabetes data</vt:lpstr>
      <vt:lpstr>12.3.1 Diabetes data</vt:lpstr>
      <vt:lpstr>12.3.2 Predicting embryonic cell state  from gene expression</vt:lpstr>
      <vt:lpstr>12.3.2 Predicting embryonic cell state  from gene expression</vt:lpstr>
      <vt:lpstr>12.4 Machine learning vs rote learning</vt:lpstr>
      <vt:lpstr>12.4.1 Cross-validation</vt:lpstr>
      <vt:lpstr>12.4.2 The curse of dimensionality</vt:lpstr>
      <vt:lpstr>12.5 Objective functions</vt:lpstr>
      <vt:lpstr>12.6 Variance-bias trade-off</vt:lpstr>
      <vt:lpstr>12.6.1 Penalization</vt:lpstr>
      <vt:lpstr>12.6.2 Example: predicting colon cancer from stool microbiome composition</vt:lpstr>
      <vt:lpstr>12.6.2 Example: predicting colon cancer from stool microbiome composition</vt:lpstr>
      <vt:lpstr>12.7 A large choice of methods</vt:lpstr>
      <vt:lpstr>12.8 Summary of this chapter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alice66767@gmail.com</dc:creator>
  <cp:lastModifiedBy>alice66767@gmail.com</cp:lastModifiedBy>
  <cp:revision>6</cp:revision>
  <dcterms:created xsi:type="dcterms:W3CDTF">2024-08-12T08:15:03Z</dcterms:created>
  <dcterms:modified xsi:type="dcterms:W3CDTF">2024-08-21T05:38:02Z</dcterms:modified>
</cp:coreProperties>
</file>